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303" r:id="rId5"/>
    <p:sldId id="259" r:id="rId6"/>
    <p:sldId id="260" r:id="rId7"/>
    <p:sldId id="263" r:id="rId8"/>
    <p:sldId id="280" r:id="rId9"/>
    <p:sldId id="289" r:id="rId10"/>
    <p:sldId id="264" r:id="rId11"/>
    <p:sldId id="304" r:id="rId12"/>
    <p:sldId id="265" r:id="rId13"/>
    <p:sldId id="266" r:id="rId14"/>
    <p:sldId id="267" r:id="rId15"/>
    <p:sldId id="268" r:id="rId16"/>
    <p:sldId id="287" r:id="rId17"/>
    <p:sldId id="305" r:id="rId18"/>
    <p:sldId id="290" r:id="rId19"/>
    <p:sldId id="291" r:id="rId20"/>
    <p:sldId id="292" r:id="rId21"/>
    <p:sldId id="299" r:id="rId22"/>
    <p:sldId id="300" r:id="rId23"/>
    <p:sldId id="301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CB52D-BC45-467E-B0CF-A58BF7A6F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C8443-8D19-41B4-AC4F-0E897E8BFB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1A920F-318E-41A4-87A5-77416DF2F040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CAE663-C338-40A8-BEFB-262CF3A47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350FA0-8887-470E-83D0-2E1362016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780E2-BB9B-4774-8EEE-F22C64D3D7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285E3-85C4-406F-95E0-26CEC00B6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2AAF00-FED6-4647-A7B8-CDF4A2DF23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61F1F4D-6190-49F6-8765-AA8EAA96F0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E2E4DF2-0366-44B3-8AAE-3D60BBC65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FA01D45-D36C-458D-956B-FCA254FF7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3FAEAA19-5739-41C7-A826-427432821BC9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ACA5042-0D24-4B93-831C-6EE007761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6D17A81-04B8-435B-863A-5E7453CA0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6F971AA-F2F0-46D6-9851-20E9A5B0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8566B-CDC6-4C54-BF88-3C7F301432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B0237D8-C387-4634-AE8E-72F1C467C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CB98AE2-2D56-4189-9D2A-9C14C0A72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FA41DF9-3253-4F00-B156-FD9F9C55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06D41-779C-4B73-956B-51126F666F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84B5C8-E883-420D-AFD7-A84E0109A57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EE065-1001-46BA-8EF9-22B9B1DF211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BE305-3082-4202-B7BA-80F53EFF746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8606C-7653-4B07-9EE0-32F771DCA74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2D78830-0C96-4BD8-B116-581E648EB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2DDC7CB-F5E4-4096-AD7B-2708FBE35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1955E1D-5E51-4CB7-9176-E626010A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648286D6-1BED-45F9-A441-D0F05E152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7105425-79A5-445F-938A-F659A9A9F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4D3D6E47-5AAB-4B85-B05E-5AC158D0E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2B387-6CCC-4333-BEAC-FD873819549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56E040-C052-4710-9A9B-EB684A0038D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BEA2F7-F6A4-4505-B65D-F8329122F451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264E5E-E0B1-412C-9C39-5BFBEC15985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F7BB5F-9A97-4C6E-9670-DC588E8D160D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30268B-8167-4283-A49E-5B42928E12AB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0A2C41A0-0BB1-46D7-9591-8C09043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D853-F88A-47B6-9E52-6F2B5C328960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DE4F2E23-C4C7-473D-9E91-C8F80098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2111E4A7-02E0-4D9B-9185-1E7F5DE1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239532CF-8B24-45D2-BF1D-E378D77C2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46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7A1AA67-9B80-49B1-A63E-F9EE65A5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3C2A-2DA4-42CB-97B8-FE3F4396172E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C479597-7C9E-4F60-BDE6-8D0B9D0B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082D48-F915-4A1D-866F-51CAD74F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1533-0009-49FD-A67E-107442A3C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7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557B64-B40D-43BC-A037-997D8696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7AD4-8A88-4044-9B6B-8C0EB5F9FD6C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38E6BD-BA25-4CCB-A6FC-EE9E31F4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E86CCE3-26B5-4EF9-9ACC-5AB8DEDD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9981-39DB-4196-B8FD-542DA0043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E0F2E29-06A5-44DE-9C32-C2BFC39E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81E0CA-43A9-4CEB-B5B3-AA2087E91545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AB22424-6F29-4BF6-98F2-3BDBC5CF4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502C75-94D9-49F2-8B3B-A13B3A6676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CF51E6F-5CC3-4A47-8C06-682E566352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8A0320-747F-4244-9522-FD057BAC394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49E17-2B90-42BC-859B-6E1C5D2D0E3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1CD23-21B4-4073-A584-C607B82665F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A170C-0D5E-4F51-BFDB-88DA2DD59AA9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A82FF171-8249-468E-B122-32E04B253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1723B0F-089E-4ABC-9183-CB8A2DDEA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CBCACD2-E579-4434-BF5F-A61BC71B3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26B0320C-5BDC-4605-B563-4249FE7D8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DCA56C5-82FF-4E7F-A03E-061D4F4DC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5FCF01-3875-4483-AA1D-D684F302B32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F56DB3-4962-47A5-A518-0C48822BA097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682084-675E-4E0A-9A98-728707ABAFB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4E5CAF-2598-4046-91DC-FDB7FAC0B80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4E4C2E-A034-448F-9C3A-45C091D16749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748C13-D480-4152-96F3-E694C2DDE2A8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7ABF22C8-D9F5-4294-984E-67C80702C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775D7B2-BC47-44F3-8F11-5D1D57EE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BF6C-1C33-4F2C-B541-E54A4CF01244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C4180F-DA0E-4BCC-9D15-C6517713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99DB6B-5743-45F9-AF21-FE28900A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3FD0CFA-941C-4478-9379-B750D15C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7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5BEFAD1-E01F-4817-AA34-36E2694A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C5F4-CCF0-4FFA-AC25-FE27140D6714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0F6E236-6677-4C75-B786-6F76AB4D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4CA9DA6-AB1B-4A38-A66B-C382763A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7EAB3-122C-4C7E-B539-FDC4A7813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3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509740A-8D03-46D4-ABA6-B6C874E8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3C77-088E-41B6-A5B3-A13B80EE95F5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4E029A-3C55-42FA-81E2-B85D41A1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25CA8E3B-AB79-4155-86AE-27A8F47A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9508-0AA6-43FB-B2E2-B82E8F244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72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C9F23AC5-FE42-41B3-AB91-06557389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0AFB6F-1EE9-4FD9-BE33-427B3525B97B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EB0509C-7F40-4FB6-9C51-74C16CC64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D0315-7A8B-45BD-8118-881449BC32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4E1CF25-15A9-4491-B5D1-9BB2E6FC3B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FEA2D8D-B826-40D6-BEC8-B375F315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6EE9-A6A9-456F-A5FB-9D369ECF1F25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D3546-AC4D-4DBA-B495-BAE9B946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6A0894D-D181-4DD2-9C91-8BE729A5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5B939-41CC-4F4D-AE42-DF587F72A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F59264D-7409-4C92-9CF9-E954461A9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3A7D6CBE-7CB9-422F-9FDB-23AC73C74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00BCCE9A-589C-4447-87D9-E8EB920A0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F75E1343-C8DB-431D-BE6D-CBBD76081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1F178-F300-487A-89A6-75D500135A6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06136AAF-FF18-4744-AA02-DDBDCEFF5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EBBE32-F19F-4197-940A-2E7A03DF51F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29E91A3-4A22-476F-BC0F-91A9974F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DAE957-8F67-4AE8-8AEE-25B97E8E762D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628B7A1F-E912-4105-9CF3-BD9F68E6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28EED-8EAA-4BFA-8213-3828A0253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BC19750-6D0E-4B25-BADE-00FFD55EA9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242872A-3C83-4CCE-9DE3-EC21C4AA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B854ED-0C95-48B4-8A28-30FA155874A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71C969D9-1A0E-41BC-AE37-6C00973C5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531DB-2EAD-4E89-8563-8711F083AFF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148B5E0B-47CA-4813-88EA-72732D3D6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F142CBB-3CC9-476F-A31D-CF746794E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FC8CA17B-6000-451C-9682-B9FF9EA80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21310162-D9AE-41ED-AF6F-8DB676F6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CDE712-C795-4091-B58D-D0A9B0F720C1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69051E85-6AD3-4DCE-BE74-7E78AD479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4B53C8-C970-4AA2-B379-DC9C77A771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6812C3F-B911-4EF8-BE2B-726D3FC230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982F9E8F-0B67-4057-8E17-8C9234D62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777A75B-7D2D-48C2-B078-0F88EAF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2C3B4199-8757-49F7-997C-23730504C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323D40-8D3D-4C7E-AE72-A21570C2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49455-637A-4BDD-AAAF-D124F0B6096F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9738D-87EC-442D-B54D-CBD9DD5A9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91197B7-DBED-4215-AFC5-37AD932E0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26695FFB-F972-40DE-9546-89BED23E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1DBD0D-212A-4644-8677-0524DC8332A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83D698CE-15D7-44B5-BDD3-3474B264B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6D5085-AA52-4731-A4F5-8FF7B80503A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0703D23-DD84-46F6-AA3C-74FD5074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30E962A0-C53B-4ABF-A2E9-6C89698315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1" r:id="rId4"/>
    <p:sldLayoutId id="2147483992" r:id="rId5"/>
    <p:sldLayoutId id="2147483999" r:id="rId6"/>
    <p:sldLayoutId id="2147483993" r:id="rId7"/>
    <p:sldLayoutId id="2147484000" r:id="rId8"/>
    <p:sldLayoutId id="2147484001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EHRbyQCdlIbepM&amp;tbnid=7_N68YEQRyRSNM:&amp;ved=0CAUQjRw&amp;url=http://www.adexchanger.com/comic-strip/adexchanger-the-brand-marketer-goes-digital/&amp;ei=reosUri2JoPArQHqyoDACA&amp;bvm=bv.51773540,d.aWc&amp;psig=AFQjCNErt_FJ958vo1RR7eqLYjKARyXUMw&amp;ust=137876175460517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lgLTUsWlIbCgRM&amp;tbnid=plNkeoH-u4j5XM:&amp;ved=0CAUQjRw&amp;url=http://buyallgoods.blogspot.com/2011/05/buy-all-kinds-of-goods.html&amp;ei=xPssUtiMHcjyqQGhlIHIBA&amp;psig=AFQjCNHKBJdkXvALVXeRzFGhEFCT_kSwYQ&amp;ust=13787661409234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COnYy64EoSTeAM&amp;tbnid=kSWzsKwvYNTvbM:&amp;ved=0CAUQjRw&amp;url=http://commons.wikimedia.org/wiki/File:Woodstock_press_photographer.jpg&amp;ei=TwQtUp-1KsG7qgHIuYHgCQ&amp;bvm=bv.51773540,d.aWc&amp;psig=AFQjCNEebuvMn3hL0yqzh6d83qZaUBSJwg&amp;ust=13787683252766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2NMD3VWio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2AAyaFJ8U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">
            <a:extLst>
              <a:ext uri="{FF2B5EF4-FFF2-40B4-BE49-F238E27FC236}">
                <a16:creationId xmlns:a16="http://schemas.microsoft.com/office/drawing/2014/main" id="{054E7419-5176-4B0D-BFE7-1687635EDE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4600" y="1066800"/>
            <a:ext cx="64770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rgbClr val="000066"/>
                </a:solidFill>
                <a:latin typeface="Verdana" pitchFamily="34" charset="0"/>
              </a:rPr>
              <a:t>Marketing and the Marketing Concept</a:t>
            </a:r>
          </a:p>
        </p:txBody>
      </p:sp>
      <p:pic>
        <p:nvPicPr>
          <p:cNvPr id="57371" name="Picture 27" descr="review_bkgrnd_plain">
            <a:extLst>
              <a:ext uri="{FF2B5EF4-FFF2-40B4-BE49-F238E27FC236}">
                <a16:creationId xmlns:a16="http://schemas.microsoft.com/office/drawing/2014/main" id="{F294C1C1-21EE-4019-BD59-DF6770A0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E1887597-5849-4DE2-9F92-86CE967239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-76200"/>
            <a:ext cx="9144000" cy="6096000"/>
          </a:xfrm>
          <a:prstGeom prst="rect">
            <a:avLst/>
          </a:prstGeom>
          <a:gradFill rotWithShape="1">
            <a:gsLst>
              <a:gs pos="0">
                <a:srgbClr val="000066">
                  <a:alpha val="0"/>
                </a:srgbClr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8A96C4D6-ADD8-4148-AB17-544CDE42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Verdana" panose="020B0604030504040204" pitchFamily="34" charset="0"/>
              </a:rPr>
              <a:t>Chapter 1</a:t>
            </a:r>
            <a:b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Verdana" panose="020B0604030504040204" pitchFamily="34" charset="0"/>
              </a:rPr>
              <a:t>Marketing Is All Around Us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E2371167-A095-4B54-A929-49D84741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7724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3429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Section 1.1  Marketing and the Marketing Concept</a:t>
            </a:r>
          </a:p>
          <a:p>
            <a:pPr lvl="1" eaLnBrk="1" hangingPunct="1">
              <a:lnSpc>
                <a:spcPct val="80000"/>
              </a:lnSpc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Section 1.2  The Importance of Marketing</a:t>
            </a:r>
          </a:p>
          <a:p>
            <a:pPr lvl="1" eaLnBrk="1" hangingPunct="1">
              <a:lnSpc>
                <a:spcPct val="80000"/>
              </a:lnSpc>
              <a:spcAft>
                <a:spcPct val="40000"/>
              </a:spcAft>
              <a:buClrTx/>
              <a:buSzTx/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Section 1.3  Fundamentals of Marketing</a:t>
            </a:r>
            <a:r>
              <a:rPr lang="en-US" altLang="en-US" sz="20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7" grpId="1" animBg="1"/>
      <p:bldP spid="57348" grpId="0"/>
      <p:bldP spid="57348" grpId="1"/>
      <p:bldP spid="57349" grpId="0" build="p"/>
      <p:bldP spid="5734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7A9FC7-F6D2-44B9-97EA-38EE3E01163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37444" y="1419224"/>
            <a:ext cx="7848600" cy="5057775"/>
          </a:xfrm>
        </p:spPr>
        <p:txBody>
          <a:bodyPr>
            <a:normAutofit fontScale="85000" lnSpcReduction="20000"/>
          </a:bodyPr>
          <a:lstStyle/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Trends</a:t>
            </a: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start selling what is the hot new items that people want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hot in the food industry?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hot in the car industry?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What is happening as a result of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Covid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?</a:t>
            </a:r>
          </a:p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Consumer Attitudes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Support what people believe in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Nike &amp; Colin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Kapernik</a:t>
            </a:r>
            <a:endParaRPr lang="en-US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The NFL &amp; Social injustice</a:t>
            </a:r>
          </a:p>
          <a:p>
            <a:pPr marL="571500" lvl="1" indent="-457200" eaLnBrk="1" fontAlgn="auto" hangingPunct="1">
              <a:spcAft>
                <a:spcPct val="20000"/>
              </a:spcAft>
              <a:buClr>
                <a:srgbClr val="008000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Customer Relationships</a:t>
            </a:r>
          </a:p>
          <a:p>
            <a:pPr marL="617537" lvl="2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implement something that gets </a:t>
            </a:r>
            <a:b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customers to come </a:t>
            </a:r>
            <a:b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back and buy again or </a:t>
            </a:r>
            <a:b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get their friends to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Loyalty Programs are huge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Service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Quality</a:t>
            </a:r>
          </a:p>
          <a:p>
            <a:pPr marL="890587" lvl="3" indent="-228600" eaLnBrk="1" fontAlgn="auto" hangingPunct="1"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Easy access</a:t>
            </a:r>
          </a:p>
        </p:txBody>
      </p:sp>
      <p:sp>
        <p:nvSpPr>
          <p:cNvPr id="18435" name="Text Box 8">
            <a:extLst>
              <a:ext uri="{FF2B5EF4-FFF2-40B4-BE49-F238E27FC236}">
                <a16:creationId xmlns:a16="http://schemas.microsoft.com/office/drawing/2014/main" id="{A456B0FF-A679-41BE-B4CF-8BFB4A01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  <p:pic>
        <p:nvPicPr>
          <p:cNvPr id="18436" name="Picture 8" descr="http://www.adexchanger.com/wp-content/uploads/2011/01/brand-marketer.jpg">
            <a:hlinkClick r:id="rId2"/>
            <a:extLst>
              <a:ext uri="{FF2B5EF4-FFF2-40B4-BE49-F238E27FC236}">
                <a16:creationId xmlns:a16="http://schemas.microsoft.com/office/drawing/2014/main" id="{92B6D0BA-AAB3-4C84-B3CB-5045AE5D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5338"/>
            <a:ext cx="35814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D5DFE9-16A2-484F-A24D-3DB44F6C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22" y="342900"/>
            <a:ext cx="7467600" cy="876300"/>
          </a:xfrm>
        </p:spPr>
        <p:txBody>
          <a:bodyPr/>
          <a:lstStyle/>
          <a:p>
            <a:pPr marL="274320" indent="-274320" eaLnBrk="1" fontAlgn="auto" hangingPunct="1"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Marketers MUST Keep up with: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763A-B4A0-4CE3-AA5C-7426811CE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7467600" cy="4873752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75% are likely to start shopping at a company that supports an issue they agree with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Fewer people (44%) say price is among the most important attributes of a company compared to environmentally-friendly business practices (71%), social responsibility (68%), and giving back to the local community (68%).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71% of people think it’s important for businesses to take a stance on social movements.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59% are likely to stop shopping at a company that supports an issue they disagree with.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6A797D"/>
                </a:solidFill>
                <a:effectLst/>
                <a:latin typeface="Lato"/>
              </a:rPr>
              <a:t>70% of Generation Xers (ages 35-54) and 54% of millennials (ages 18-34) are likely to stop shopping at a company that supports an issue they disagree with compared to 37% of baby boomers (ages 55+).</a:t>
            </a:r>
          </a:p>
        </p:txBody>
      </p:sp>
    </p:spTree>
    <p:extLst>
      <p:ext uri="{BB962C8B-B14F-4D97-AF65-F5344CB8AC3E}">
        <p14:creationId xmlns:p14="http://schemas.microsoft.com/office/powerpoint/2010/main" val="24700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E54CBDA-CD8C-42BD-AE46-86AE6C6A4A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Three types of Products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A74F04E-5013-4ECE-901B-8ADA7B7B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526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Marketers sell products that people want and need</a:t>
            </a:r>
          </a:p>
          <a:p>
            <a:pPr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types of products can be marketed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Ideas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C04C2E4-F9F1-4877-8682-EE94089E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>
            <a:fillRect/>
          </a:stretch>
        </p:blipFill>
        <p:spPr bwMode="auto">
          <a:xfrm>
            <a:off x="9525" y="4695825"/>
            <a:ext cx="3468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E155C23-A73D-4EEA-9304-ADFB2841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>
            <a:fillRect/>
          </a:stretch>
        </p:blipFill>
        <p:spPr bwMode="auto">
          <a:xfrm>
            <a:off x="3657600" y="4524375"/>
            <a:ext cx="25193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0585F4F-38CD-420C-BBA7-704AE50D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0768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>
            <a:extLst>
              <a:ext uri="{FF2B5EF4-FFF2-40B4-BE49-F238E27FC236}">
                <a16:creationId xmlns:a16="http://schemas.microsoft.com/office/drawing/2014/main" id="{3CA6F1FE-8E2F-4D53-A379-183E5B5E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739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1.  Goods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 tangible items of monetary value (we can sell, buy, or trade) that satisfy customer needs and wants:</a:t>
            </a:r>
          </a:p>
          <a:p>
            <a:pPr marL="339725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339725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3 examples of goods in your notes:  </a:t>
            </a:r>
          </a:p>
          <a:p>
            <a:pPr marL="114300" lvl="1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974725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marketed 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goods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800000"/>
                </a:solidFill>
                <a:latin typeface="MS Shell Dlg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include: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Home furnishings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Cars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Electronics</a:t>
            </a:r>
          </a:p>
          <a:p>
            <a:pPr marL="1257300" lvl="1" indent="-22860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Food</a:t>
            </a:r>
          </a:p>
        </p:txBody>
      </p:sp>
      <p:pic>
        <p:nvPicPr>
          <p:cNvPr id="22531" name="Picture 2" descr="http://2.bp.blogspot.com/-KcHJjYpSZt0/TdvqSzpex6I/AAAAAAAAAAM/adpUEWoJ6Aw/s1600/consumer-goods.jpg">
            <a:hlinkClick r:id="rId2"/>
            <a:extLst>
              <a:ext uri="{FF2B5EF4-FFF2-40B4-BE49-F238E27FC236}">
                <a16:creationId xmlns:a16="http://schemas.microsoft.com/office/drawing/2014/main" id="{9D93B687-E792-4629-A353-95F2177A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3608"/>
            <a:ext cx="4572000" cy="30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>
            <a:extLst>
              <a:ext uri="{FF2B5EF4-FFF2-40B4-BE49-F238E27FC236}">
                <a16:creationId xmlns:a16="http://schemas.microsoft.com/office/drawing/2014/main" id="{4A561E60-827C-4618-B88C-136AEB228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38200"/>
            <a:ext cx="739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2.  Services: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Intangible (can’t touch) items of monetary value (pay someone to do it for you) that satisfy customer needs &amp; wants</a:t>
            </a:r>
          </a:p>
          <a:p>
            <a:pPr marL="688975" indent="-506413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688975" indent="-506413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3 examples of services in your notes: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454025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Symbol" pitchFamily="18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services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that may be marketed are: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Automotive repair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Hair styling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Legal aid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Financial consulting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Education</a:t>
            </a:r>
          </a:p>
          <a:p>
            <a:pPr marL="915988" lvl="1" indent="-336550"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Entertainment </a:t>
            </a:r>
          </a:p>
        </p:txBody>
      </p:sp>
      <p:pic>
        <p:nvPicPr>
          <p:cNvPr id="23555" name="Picture 2" descr="https://encrypted-tbn3.gstatic.com/images?q=tbn:ANd9GcRin-JAh3OZQf2TWDfiHOucRJMVicYlOlfb_vgJX_NIenLOKMNVNA">
            <a:hlinkClick r:id="rId2"/>
            <a:extLst>
              <a:ext uri="{FF2B5EF4-FFF2-40B4-BE49-F238E27FC236}">
                <a16:creationId xmlns:a16="http://schemas.microsoft.com/office/drawing/2014/main" id="{C937A55E-4D21-47E9-8009-46BF507C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810000"/>
            <a:ext cx="40338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507BBE1A-11E9-4028-80D0-AE94786D27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"/>
            <a:ext cx="3581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does this ad make you think?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What is being sold?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</a:rPr>
              <a:t>No brand, no specific product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CA0C00"/>
                </a:solidFill>
                <a:latin typeface="Verdana" panose="020B0604030504040204" pitchFamily="34" charset="0"/>
              </a:rPr>
              <a:t>- Not selling an economic good/service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 b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52AD7F44-F655-4604-B9C5-D7F83A88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86200"/>
            <a:ext cx="3733800" cy="2106613"/>
          </a:xfrm>
          <a:prstGeom prst="rect">
            <a:avLst/>
          </a:prstGeom>
          <a:solidFill>
            <a:srgbClr val="CA0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CA0C00"/>
                </a:solidFill>
              </a:rPr>
              <a:t>This ad promotes the </a:t>
            </a:r>
            <a:r>
              <a:rPr lang="en-US" altLang="en-US" sz="2800" b="1" u="sng">
                <a:solidFill>
                  <a:srgbClr val="CA0C00"/>
                </a:solidFill>
              </a:rPr>
              <a:t>idea</a:t>
            </a:r>
            <a:r>
              <a:rPr lang="en-US" altLang="en-US" sz="2800">
                <a:solidFill>
                  <a:srgbClr val="CA0C00"/>
                </a:solidFill>
              </a:rPr>
              <a:t> of a healthy diet that includes dairy products</a:t>
            </a:r>
            <a:r>
              <a:rPr lang="en-US" altLang="en-US" sz="2800">
                <a:solidFill>
                  <a:srgbClr val="CA0C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4580" name="Picture 15" descr="milk_ch1">
            <a:extLst>
              <a:ext uri="{FF2B5EF4-FFF2-40B4-BE49-F238E27FC236}">
                <a16:creationId xmlns:a16="http://schemas.microsoft.com/office/drawing/2014/main" id="{EC592F9A-E055-4AEF-A453-D51A5979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2400"/>
            <a:ext cx="5075238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7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60EA006-BAF5-4E00-ACE3-EEC829F58A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38600" y="788988"/>
            <a:ext cx="4800600" cy="27432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Ideas</a:t>
            </a:r>
            <a:r>
              <a:rPr lang="en-US" sz="2400" b="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an opinion, view, or belief 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/>
              <a:buNone/>
              <a:defRPr/>
            </a:pPr>
            <a:r>
              <a:rPr lang="en-US" sz="2400" b="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can’t be sold, but will try to get you to believe it through marketing</a:t>
            </a:r>
          </a:p>
          <a:p>
            <a:pPr marL="11113" lvl="1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Wingdings 2"/>
              <a:buNone/>
              <a:defRPr/>
            </a:pPr>
            <a:b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List three types of ideas in your notes: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endParaRPr lang="en-US" sz="22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11113" lvl="1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Wingdings 2"/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Examples of ideas that might be marketed are: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candidate’s political platform</a:t>
            </a:r>
          </a:p>
          <a:p>
            <a:pPr marL="347663" lvl="1" indent="-336550" algn="l" eaLnBrk="1" fontAlgn="auto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itchFamily="18" charset="2"/>
              <a:buChar char="·"/>
              <a:defRPr/>
            </a:pPr>
            <a:r>
              <a:rPr lang="en-US" sz="22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public service initiative, such as don’t text and drive, don’t smoke or stay in school</a:t>
            </a:r>
          </a:p>
        </p:txBody>
      </p:sp>
      <p:pic>
        <p:nvPicPr>
          <p:cNvPr id="26627" name="Picture 15" descr="milk_ch1">
            <a:extLst>
              <a:ext uri="{FF2B5EF4-FFF2-40B4-BE49-F238E27FC236}">
                <a16:creationId xmlns:a16="http://schemas.microsoft.com/office/drawing/2014/main" id="{38A5B74F-D017-4C9F-9F35-446C96E7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58298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779C-87CE-48F7-B411-8AEB1B46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Mouse traps and ping pong balls to show powerful message: 'Social distancing works'">
            <a:hlinkClick r:id="" action="ppaction://media"/>
            <a:extLst>
              <a:ext uri="{FF2B5EF4-FFF2-40B4-BE49-F238E27FC236}">
                <a16:creationId xmlns:a16="http://schemas.microsoft.com/office/drawing/2014/main" id="{4954160E-0BB9-474D-868F-D581DF3C375C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A487-C33E-4F91-B357-3FF04CDF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 this a Good, Service, or Idea?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A4C9E7C3-C9EE-4777-A72F-163E31B294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931988"/>
            <a:ext cx="6667500" cy="42100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D6A3-34BA-4EF5-A39A-78B269AC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524000"/>
            <a:ext cx="2362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Is this a good, Service, or Idea?</a:t>
            </a:r>
          </a:p>
        </p:txBody>
      </p:sp>
      <p:pic>
        <p:nvPicPr>
          <p:cNvPr id="29699" name="Content Placeholder 9">
            <a:extLst>
              <a:ext uri="{FF2B5EF4-FFF2-40B4-BE49-F238E27FC236}">
                <a16:creationId xmlns:a16="http://schemas.microsoft.com/office/drawing/2014/main" id="{5A8EA833-5D44-4D7C-B325-337FF9ECC5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762000"/>
            <a:ext cx="4294188" cy="556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116CF8-AD54-4BB9-A477-44CD2197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Lesson 1.1</a:t>
            </a:r>
          </a:p>
        </p:txBody>
      </p:sp>
      <p:sp>
        <p:nvSpPr>
          <p:cNvPr id="10243" name="Text Placeholder 4">
            <a:extLst>
              <a:ext uri="{FF2B5EF4-FFF2-40B4-BE49-F238E27FC236}">
                <a16:creationId xmlns:a16="http://schemas.microsoft.com/office/drawing/2014/main" id="{B32221CC-E21B-4E2B-BC30-D831D5C24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Verdana" panose="020B0604030504040204" pitchFamily="34" charset="0"/>
              </a:rPr>
              <a:t>Marketing and the Marketing Concept</a:t>
            </a:r>
            <a:endParaRPr lang="en-US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F0D2DA-78E1-43D5-AA7F-0F383818872C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391400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n-US" dirty="0"/>
              <a:t>Is this a good, Service, or Idea?</a:t>
            </a:r>
          </a:p>
        </p:txBody>
      </p:sp>
      <p:pic>
        <p:nvPicPr>
          <p:cNvPr id="30723" name="Content Placeholder 7">
            <a:extLst>
              <a:ext uri="{FF2B5EF4-FFF2-40B4-BE49-F238E27FC236}">
                <a16:creationId xmlns:a16="http://schemas.microsoft.com/office/drawing/2014/main" id="{E5DD4036-CB1B-43CB-9027-F47CBAFABBD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7848600" cy="50911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9603-6903-4271-8E2C-AD00581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1747" name="Content Placeholder 5">
            <a:extLst>
              <a:ext uri="{FF2B5EF4-FFF2-40B4-BE49-F238E27FC236}">
                <a16:creationId xmlns:a16="http://schemas.microsoft.com/office/drawing/2014/main" id="{95791A53-D0D4-4DDF-918F-91120E2348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846138"/>
            <a:ext cx="5478463" cy="54784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F7BE-4A09-40FB-B1AC-5097B509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A60A1B13-0AAF-487B-AEE0-605D9D0CA0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5" y="304800"/>
            <a:ext cx="4059238" cy="6019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80FFA-FD3D-42C7-BF73-53DD64132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157413"/>
            <a:ext cx="2251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FE7-E96A-43FC-B14B-12954FCD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3795" name="Content Placeholder 8">
            <a:extLst>
              <a:ext uri="{FF2B5EF4-FFF2-40B4-BE49-F238E27FC236}">
                <a16:creationId xmlns:a16="http://schemas.microsoft.com/office/drawing/2014/main" id="{85C64602-7C61-483D-999F-134ADE1901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533400"/>
            <a:ext cx="4038600" cy="60642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5D57-6164-4DDE-AD65-7723383B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58EB04FC-AA38-4E31-8FA1-BFB56186C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/>
              <a:t>Complete the Classmarker Worksheet:  Is it a Good, Service or Idea questions.  This is not a test, you can use your notes.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CDDB477-9875-4F95-8DEF-FA9F8CA0C0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7529196"/>
                  </p:ext>
                </p:extLst>
              </p:nvPr>
            </p:nvGraphicFramePr>
            <p:xfrm>
              <a:off x="4625622" y="3812507"/>
              <a:ext cx="2286000" cy="1714500"/>
            </p:xfrm>
            <a:graphic>
              <a:graphicData uri="http://schemas.microsoft.com/office/powerpoint/2016/slidezoom">
                <pslz:sldZm>
                  <pslz:sldZmObj sldId="293" cId="0">
                    <pslz:zmPr id="{1FAF5BA5-6380-49C0-8C73-BB223422F9F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CDDB477-9875-4F95-8DEF-FA9F8CA0C0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5622" y="381250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7EBE21BC-5D47-4383-BF86-EC490ECC0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09788" y="1066800"/>
            <a:ext cx="6881812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solidFill>
                  <a:srgbClr val="000066"/>
                </a:solidFill>
                <a:latin typeface="Verdana" pitchFamily="34" charset="0"/>
              </a:rPr>
              <a:t>Marketing and the Marketing Concept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2358FBD-2BB6-4A25-8A71-2DF27F6E8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1981200"/>
            <a:ext cx="6477000" cy="2286000"/>
          </a:xfrm>
        </p:spPr>
        <p:txBody>
          <a:bodyPr/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2000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Define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Three thins you must follow in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Three Types of Products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List the seven functions of marketing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20000"/>
              </a:spcAft>
              <a:buClr>
                <a:srgbClr val="008000"/>
              </a:buClr>
              <a:buFont typeface="Symbol" panose="05050102010706020507" pitchFamily="18" charset="2"/>
              <a:buChar char="·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Understand the marketing concept</a:t>
            </a:r>
          </a:p>
        </p:txBody>
      </p:sp>
      <p:sp>
        <p:nvSpPr>
          <p:cNvPr id="11268" name="Text Box 20">
            <a:extLst>
              <a:ext uri="{FF2B5EF4-FFF2-40B4-BE49-F238E27FC236}">
                <a16:creationId xmlns:a16="http://schemas.microsoft.com/office/drawing/2014/main" id="{5A2FDB87-4D7B-4C46-81F8-51CF7830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900">
                <a:latin typeface="Verdana" panose="020B0604030504040204" pitchFamily="34" charset="0"/>
              </a:rPr>
              <a:t>Marketing Essentials Chapter 1, Section 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7D-DE1F-474F-AC22-28DB520B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B303BBD-0D0D-4A38-BEC8-D315A4EC3B0E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</p:nvPr>
            </p:nvGraphicFramePr>
            <p:xfrm>
              <a:off x="457200" y="1600200"/>
              <a:ext cx="7467600" cy="48736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B303BBD-0D0D-4A38-BEC8-D315A4EC3B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7467600" cy="48736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39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6D95F08-BE86-44C2-A648-58E238123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Market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Poll Everywhere">
                <a:extLst>
                  <a:ext uri="{FF2B5EF4-FFF2-40B4-BE49-F238E27FC236}">
                    <a16:creationId xmlns:a16="http://schemas.microsoft.com/office/drawing/2014/main" id="{68B3C06C-339B-43BA-804D-CEB2C4DC5E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85725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Poll Everywhere">
                <a:extLst>
                  <a:ext uri="{FF2B5EF4-FFF2-40B4-BE49-F238E27FC236}">
                    <a16:creationId xmlns:a16="http://schemas.microsoft.com/office/drawing/2014/main" id="{68B3C06C-339B-43BA-804D-CEB2C4DC5E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57250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CCAB433-F256-4EB8-9E23-A668E714DB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960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 Market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DDF921B-23ED-428D-A2E1-4C59162D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FF0000"/>
                </a:solidFill>
              </a:rPr>
              <a:t>market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is a place where we buy, sell or exchange something (for money or no money)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What goes on:</a:t>
            </a:r>
          </a:p>
          <a:p>
            <a:pPr eaLnBrk="1" hangingPunct="1"/>
            <a:r>
              <a:rPr lang="en-US" altLang="en-US" dirty="0"/>
              <a:t>Buying</a:t>
            </a:r>
          </a:p>
          <a:p>
            <a:pPr eaLnBrk="1" hangingPunct="1"/>
            <a:r>
              <a:rPr lang="en-US" altLang="en-US" dirty="0"/>
              <a:t>Selling</a:t>
            </a:r>
          </a:p>
          <a:p>
            <a:pPr eaLnBrk="1" hangingPunct="1"/>
            <a:r>
              <a:rPr lang="en-US" altLang="en-US" dirty="0"/>
              <a:t>Trading</a:t>
            </a:r>
          </a:p>
          <a:p>
            <a:pPr eaLnBrk="1" hangingPunct="1"/>
            <a:r>
              <a:rPr lang="en-US" altLang="en-US" dirty="0"/>
              <a:t>Exchanging</a:t>
            </a:r>
          </a:p>
          <a:p>
            <a:pPr eaLnBrk="1" hangingPunct="1"/>
            <a:r>
              <a:rPr lang="en-US" altLang="en-US" dirty="0"/>
              <a:t>Bartering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3316" name="Picture 4" descr="C:\Users\cvetter\AppData\Local\Microsoft\Windows\Temporary Internet Files\Content.IE5\F9WWQXXE\MC900368654[1].wmf">
            <a:extLst>
              <a:ext uri="{FF2B5EF4-FFF2-40B4-BE49-F238E27FC236}">
                <a16:creationId xmlns:a16="http://schemas.microsoft.com/office/drawing/2014/main" id="{280D0698-84B5-4FB6-8E34-83127089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90" y="3733800"/>
            <a:ext cx="417111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13719A4-2342-4245-9103-16FFFDFCA2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69888"/>
            <a:ext cx="8229600" cy="960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Marketing?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2E9C294-AB0E-4FC3-9A3C-9494A50E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" name="b52AAyaFJ8U">
            <a:extLst>
              <a:ext uri="{FF2B5EF4-FFF2-40B4-BE49-F238E27FC236}">
                <a16:creationId xmlns:a16="http://schemas.microsoft.com/office/drawing/2014/main" id="{1E5B424F-F87A-41BB-95B9-4AF4C1F9D7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330325"/>
            <a:ext cx="70548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AA8FA5E-08D8-425A-BB17-23DBE88463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762000"/>
            <a:ext cx="8229600" cy="960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Marketing?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55B4D4D-C83E-47DA-B26C-A5B32A47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873625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b="1" dirty="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Marketing: 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The management process by which goods and services move from a concept (idea) to the customer.  It includes the processes of  planning, pricing, promoting, selling, and distributing </a:t>
            </a:r>
            <a:r>
              <a:rPr lang="en-US" altLang="en-US" u="sng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products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that satisfy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customers’ needs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wants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Marketing is everything we do to get the product to the markets!</a:t>
            </a: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2F59-16A4-445F-8FA7-0262F827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Marketing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26D9-670F-4E66-B121-DD360078DC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Note:  </a:t>
            </a: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Is NOT just about advertising – so much more</a:t>
            </a: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Includes many different functions </a:t>
            </a: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  <a:cs typeface="Times New Roman" panose="02020603050405020304" pitchFamily="18" charset="0"/>
              </a:rPr>
              <a:t>Is always </a:t>
            </a:r>
            <a:r>
              <a:rPr lang="en-US" altLang="en-US" b="1" dirty="0">
                <a:latin typeface="Verdana" panose="020B0604030504040204" pitchFamily="34" charset="0"/>
                <a:cs typeface="Times New Roman" panose="02020603050405020304" pitchFamily="18" charset="0"/>
              </a:rPr>
              <a:t>about and directed towards the customer</a:t>
            </a:r>
          </a:p>
          <a:p>
            <a:pPr lvl="1">
              <a:defRPr/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66713" lvl="1" indent="0" algn="ctr">
              <a:buFont typeface="Wingdings 2" panose="05020102010507070707" pitchFamily="18" charset="2"/>
              <a:buNone/>
              <a:defRPr/>
            </a:pPr>
            <a:r>
              <a:rPr lang="en-US" altLang="en-US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Marketing is a </a:t>
            </a:r>
            <a:r>
              <a:rPr lang="en-US" altLang="en-US" sz="3200" b="1" u="sng" dirty="0">
                <a:latin typeface="Verdana" panose="020B0604030504040204" pitchFamily="34" charset="0"/>
                <a:cs typeface="Times New Roman" panose="02020603050405020304" pitchFamily="18" charset="0"/>
              </a:rPr>
              <a:t>process</a:t>
            </a:r>
            <a:r>
              <a:rPr lang="en-US" altLang="en-US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= ongoing and changes always</a:t>
            </a:r>
          </a:p>
          <a:p>
            <a:pPr lvl="1">
              <a:defRPr/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en-US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89B741E4-1250-4A4D-AF21-72D8CD10FB4E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303,&quot;confidenceLevel&quot;:2}"/>
    <we:property name="url" value="&quot;/free_text_polls/q0uDLcYm82UTlt1PmxoML/previe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788A55FA-1C48-4485-9B17-FBA9C10CEB63}">
  <we:reference id="wa104218073" version="2.1.0.0" store="en-US" storeType="OMEX"/>
  <we:alternateReferences>
    <we:reference id="wa104218073" version="2.1.0.0" store="wa104218073" storeType="OMEX"/>
  </we:alternateReferences>
  <we:properties>
    <we:property name="appSlideData" value="{&quot;slideId&quot;:259,&quot;confidenceLevel&quot;:2}"/>
    <we:property name="url" value="&quot;/discourses/uxYP735hDGslEr8kOafTg/preview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2986</TotalTime>
  <Words>735</Words>
  <Application>Microsoft Office PowerPoint</Application>
  <PresentationFormat>On-screen Show (4:3)</PresentationFormat>
  <Paragraphs>105</Paragraphs>
  <Slides>24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Schoolbook</vt:lpstr>
      <vt:lpstr>Lato</vt:lpstr>
      <vt:lpstr>MS Shell Dlg</vt:lpstr>
      <vt:lpstr>Symbol</vt:lpstr>
      <vt:lpstr>Verdana</vt:lpstr>
      <vt:lpstr>Webdings</vt:lpstr>
      <vt:lpstr>Wingdings</vt:lpstr>
      <vt:lpstr>Wingdings 2</vt:lpstr>
      <vt:lpstr>Oriel</vt:lpstr>
      <vt:lpstr>Marketing and the Marketing Concept</vt:lpstr>
      <vt:lpstr>Lesson 1.1</vt:lpstr>
      <vt:lpstr>Marketing and the Marketing Concept</vt:lpstr>
      <vt:lpstr>PowerPoint Presentation</vt:lpstr>
      <vt:lpstr>Market</vt:lpstr>
      <vt:lpstr>What is a Market</vt:lpstr>
      <vt:lpstr>What Is Marketing?</vt:lpstr>
      <vt:lpstr>What is Marketing?</vt:lpstr>
      <vt:lpstr>Marketing is:</vt:lpstr>
      <vt:lpstr>Marketers MUST Keep up with:</vt:lpstr>
      <vt:lpstr>PowerPoint Presentation</vt:lpstr>
      <vt:lpstr>Three types of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a Good, Service, or Idea?</vt:lpstr>
      <vt:lpstr>Is this a good, Service, or Idea?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the Marketing Concept</dc:title>
  <dc:creator>Cassie Vetter</dc:creator>
  <cp:lastModifiedBy>Cassie Vetter</cp:lastModifiedBy>
  <cp:revision>82</cp:revision>
  <dcterms:created xsi:type="dcterms:W3CDTF">2013-09-08T21:56:42Z</dcterms:created>
  <dcterms:modified xsi:type="dcterms:W3CDTF">2020-10-08T14:11:14Z</dcterms:modified>
</cp:coreProperties>
</file>